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notesMasterIdLst>
    <p:notesMasterId r:id="rId13"/>
  </p:notesMasterIdLst>
  <p:handoutMasterIdLst>
    <p:handoutMasterId r:id="rId14"/>
  </p:handoutMasterIdLst>
  <p:sldIdLst>
    <p:sldId id="356" r:id="rId2"/>
    <p:sldId id="357" r:id="rId3"/>
    <p:sldId id="358" r:id="rId4"/>
    <p:sldId id="359" r:id="rId5"/>
    <p:sldId id="360" r:id="rId6"/>
    <p:sldId id="362" r:id="rId7"/>
    <p:sldId id="363" r:id="rId8"/>
    <p:sldId id="364" r:id="rId9"/>
    <p:sldId id="365" r:id="rId10"/>
    <p:sldId id="361" r:id="rId11"/>
    <p:sldId id="366" r:id="rId12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597FF"/>
    <a:srgbClr val="FFF2E1"/>
    <a:srgbClr val="FFDEB3"/>
    <a:srgbClr val="FF9E1D"/>
    <a:srgbClr val="FF99FF"/>
    <a:srgbClr val="65BCF7"/>
    <a:srgbClr val="CE20CE"/>
    <a:srgbClr val="A517A5"/>
    <a:srgbClr val="2BB33B"/>
    <a:srgbClr val="D6A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004" autoAdjust="0"/>
    <p:restoredTop sz="97692" autoAdjust="0"/>
  </p:normalViewPr>
  <p:slideViewPr>
    <p:cSldViewPr>
      <p:cViewPr>
        <p:scale>
          <a:sx n="82" d="100"/>
          <a:sy n="82" d="100"/>
        </p:scale>
        <p:origin x="-134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08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556120-EEA2-4D0E-AD1C-27E767BF641D}" type="datetimeFigureOut">
              <a:rPr lang="es-CL" smtClean="0"/>
              <a:pPr/>
              <a:t>22-06-2018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97D2CF-B97E-46B8-80F1-423A09B983EF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27845842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0BE145-A45C-4B8E-A8AF-CA5592D2877B}" type="datetimeFigureOut">
              <a:rPr lang="es-CL" smtClean="0"/>
              <a:pPr/>
              <a:t>22-06-2018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93E34-4830-4C0B-ADD9-D324AAE6F3ED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1369374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3074F12-AA26-4AC8-9962-C36BB8F32554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3074F12-AA26-4AC8-9962-C36BB8F32554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3074F12-AA26-4AC8-9962-C36BB8F32554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="" xmlns:a16="http://schemas.microsoft.com/office/drawing/2014/main" id="{D40172E2-C688-4472-ACA3-5C619D3AB1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8069" y="1582645"/>
            <a:ext cx="1914525" cy="2390775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28690" y="1714488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anose="0208090404030B020404" pitchFamily="18" charset="0"/>
              </a:rPr>
              <a:t>   Anniversary 100</a:t>
            </a:r>
            <a:r>
              <a:rPr lang="en-US" baseline="300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anose="0208090404030B020404" pitchFamily="18" charset="0"/>
              </a:rPr>
              <a:t>th</a:t>
            </a:r>
            <a:br>
              <a:rPr lang="en-US" baseline="300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anose="0208090404030B020404" pitchFamily="18" charset="0"/>
              </a:rPr>
            </a:br>
            <a:r>
              <a:rPr lang="en-US" baseline="300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anose="0208090404030B020404" pitchFamily="18" charset="0"/>
              </a:rPr>
              <a:t>BRITISH </a:t>
            </a:r>
            <a:r>
              <a:rPr lang="en-US" baseline="300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anose="0208090404030B020404" pitchFamily="18" charset="0"/>
              </a:rPr>
              <a:t>HIGH SCHOOL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anose="0208090404030B020404" pitchFamily="18" charset="0"/>
              </a:rPr>
              <a:t>  </a:t>
            </a:r>
            <a:endParaRPr lang="es-CL" dirty="0">
              <a:solidFill>
                <a:schemeClr val="accent4">
                  <a:lumMod val="75000"/>
                </a:schemeClr>
              </a:solidFill>
              <a:latin typeface="Cooper Black" panose="0208090404030B020404" pitchFamily="18" charset="0"/>
            </a:endParaRPr>
          </a:p>
        </p:txBody>
      </p:sp>
      <p:pic>
        <p:nvPicPr>
          <p:cNvPr id="4" name="Imagen 2" descr="LOGOTIP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71640" y="145245"/>
            <a:ext cx="1629360" cy="169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C:\Users\sergio\Downloads\100 años con oso (3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26878" y="165316"/>
            <a:ext cx="1576216" cy="1050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1 Título">
            <a:extLst>
              <a:ext uri="{FF2B5EF4-FFF2-40B4-BE49-F238E27FC236}">
                <a16:creationId xmlns="" xmlns:a16="http://schemas.microsoft.com/office/drawing/2014/main" id="{52B8BF07-93F9-456F-9536-EF8FA68A521A}"/>
              </a:ext>
            </a:extLst>
          </p:cNvPr>
          <p:cNvSpPr txBox="1">
            <a:spLocks/>
          </p:cNvSpPr>
          <p:nvPr/>
        </p:nvSpPr>
        <p:spPr>
          <a:xfrm>
            <a:off x="157186" y="2325798"/>
            <a:ext cx="7772400" cy="1829761"/>
          </a:xfrm>
          <a:prstGeom prst="rect">
            <a:avLst/>
          </a:prstGeo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anose="0208090404030B020404" pitchFamily="18" charset="0"/>
              </a:rPr>
              <a:t>       WORLD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anose="0208090404030B020404" pitchFamily="18" charset="0"/>
              </a:rPr>
              <a:t>CUP  </a:t>
            </a:r>
            <a:endParaRPr lang="es-CL" dirty="0">
              <a:solidFill>
                <a:schemeClr val="accent4">
                  <a:lumMod val="75000"/>
                </a:schemeClr>
              </a:solidFill>
              <a:latin typeface="Cooper Black" panose="0208090404030B020404" pitchFamily="18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CD20BCB8-D118-44F3-8B31-0FF56787A4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27" y="1565841"/>
            <a:ext cx="2782423" cy="2782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4639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3B86ED02-E3BE-4154-8192-C22A56DC3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96696"/>
            <a:ext cx="8229600" cy="4525963"/>
          </a:xfrm>
        </p:spPr>
        <p:txBody>
          <a:bodyPr>
            <a:normAutofit/>
          </a:bodyPr>
          <a:lstStyle/>
          <a:p>
            <a:r>
              <a:rPr lang="es-CL" sz="2000" dirty="0"/>
              <a:t>La inscripción por el torneo es de:</a:t>
            </a:r>
          </a:p>
          <a:p>
            <a:endParaRPr lang="es-CL" sz="2000" dirty="0"/>
          </a:p>
          <a:p>
            <a:endParaRPr lang="es-CL" sz="2000" dirty="0"/>
          </a:p>
        </p:txBody>
      </p:sp>
      <p:sp>
        <p:nvSpPr>
          <p:cNvPr id="3" name="Título 2">
            <a:extLst>
              <a:ext uri="{FF2B5EF4-FFF2-40B4-BE49-F238E27FC236}">
                <a16:creationId xmlns="" xmlns:a16="http://schemas.microsoft.com/office/drawing/2014/main" id="{A08A1BDA-6FCE-482E-B9A4-C3882EAEA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000" dirty="0"/>
              <a:t>PAGO INSCRIPCIÓN</a:t>
            </a:r>
          </a:p>
        </p:txBody>
      </p:sp>
      <p:pic>
        <p:nvPicPr>
          <p:cNvPr id="4" name="Picture 2" descr="C:\Users\sergio\Downloads\100 años con oso (3).JPG">
            <a:extLst>
              <a:ext uri="{FF2B5EF4-FFF2-40B4-BE49-F238E27FC236}">
                <a16:creationId xmlns="" xmlns:a16="http://schemas.microsoft.com/office/drawing/2014/main" id="{8880F34F-959F-4284-8494-4D8D1B996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31510" y="165316"/>
            <a:ext cx="871583" cy="581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cto 5">
            <a:extLst>
              <a:ext uri="{FF2B5EF4-FFF2-40B4-BE49-F238E27FC236}">
                <a16:creationId xmlns="" xmlns:a16="http://schemas.microsoft.com/office/drawing/2014/main" id="{D63FA005-B638-4BCC-A114-376CAFE8639B}"/>
              </a:ext>
            </a:extLst>
          </p:cNvPr>
          <p:cNvCxnSpPr/>
          <p:nvPr/>
        </p:nvCxnSpPr>
        <p:spPr>
          <a:xfrm>
            <a:off x="4877410" y="2818180"/>
            <a:ext cx="0" cy="2443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34416B18-6AF5-4AAB-8262-4BA8634E0865}"/>
              </a:ext>
            </a:extLst>
          </p:cNvPr>
          <p:cNvCxnSpPr/>
          <p:nvPr/>
        </p:nvCxnSpPr>
        <p:spPr>
          <a:xfrm>
            <a:off x="6099050" y="2818180"/>
            <a:ext cx="0" cy="2443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>
            <a:extLst>
              <a:ext uri="{FF2B5EF4-FFF2-40B4-BE49-F238E27FC236}">
                <a16:creationId xmlns="" xmlns:a16="http://schemas.microsoft.com/office/drawing/2014/main" id="{2F1B14C8-F9DD-4D64-ADB9-6CAAD32CDABE}"/>
              </a:ext>
            </a:extLst>
          </p:cNvPr>
          <p:cNvCxnSpPr/>
          <p:nvPr/>
        </p:nvCxnSpPr>
        <p:spPr>
          <a:xfrm>
            <a:off x="7508572" y="2837016"/>
            <a:ext cx="0" cy="2443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="" xmlns:a16="http://schemas.microsoft.com/office/drawing/2014/main" id="{3398639D-6CA8-437C-B978-FA568E2B3B58}"/>
              </a:ext>
            </a:extLst>
          </p:cNvPr>
          <p:cNvCxnSpPr/>
          <p:nvPr/>
        </p:nvCxnSpPr>
        <p:spPr>
          <a:xfrm>
            <a:off x="8686800" y="2818180"/>
            <a:ext cx="0" cy="2443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="" xmlns:a16="http://schemas.microsoft.com/office/drawing/2014/main" id="{4CC3BAE8-3491-4721-925B-AD9CF97DE02B}"/>
              </a:ext>
            </a:extLst>
          </p:cNvPr>
          <p:cNvSpPr txBox="1"/>
          <p:nvPr/>
        </p:nvSpPr>
        <p:spPr>
          <a:xfrm>
            <a:off x="5030115" y="2512770"/>
            <a:ext cx="1021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cuota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="" xmlns:a16="http://schemas.microsoft.com/office/drawing/2014/main" id="{87DF7496-2AB0-4012-A4CF-C60A251CE1CA}"/>
              </a:ext>
            </a:extLst>
          </p:cNvPr>
          <p:cNvSpPr txBox="1"/>
          <p:nvPr/>
        </p:nvSpPr>
        <p:spPr>
          <a:xfrm>
            <a:off x="6227023" y="2512770"/>
            <a:ext cx="1021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cuota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="" xmlns:a16="http://schemas.microsoft.com/office/drawing/2014/main" id="{BDDBFFBA-5D49-4C5A-97D5-6811C558946B}"/>
              </a:ext>
            </a:extLst>
          </p:cNvPr>
          <p:cNvSpPr txBox="1"/>
          <p:nvPr/>
        </p:nvSpPr>
        <p:spPr>
          <a:xfrm>
            <a:off x="7376428" y="2480504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="" xmlns:a16="http://schemas.microsoft.com/office/drawing/2014/main" id="{C4F8F7DF-BB22-4522-BDC3-B910E2B6883A}"/>
              </a:ext>
            </a:extLst>
          </p:cNvPr>
          <p:cNvSpPr txBox="1"/>
          <p:nvPr/>
        </p:nvSpPr>
        <p:spPr>
          <a:xfrm>
            <a:off x="4850535" y="2993369"/>
            <a:ext cx="127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>
                <a:solidFill>
                  <a:srgbClr val="2597FF"/>
                </a:solidFill>
              </a:rPr>
              <a:t>$160.000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="" xmlns:a16="http://schemas.microsoft.com/office/drawing/2014/main" id="{C91638D4-5463-453E-9BE5-120C43664264}"/>
              </a:ext>
            </a:extLst>
          </p:cNvPr>
          <p:cNvSpPr txBox="1"/>
          <p:nvPr/>
        </p:nvSpPr>
        <p:spPr>
          <a:xfrm>
            <a:off x="7444155" y="3873990"/>
            <a:ext cx="127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>
                <a:solidFill>
                  <a:srgbClr val="2597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$180.000</a:t>
            </a:r>
          </a:p>
        </p:txBody>
      </p:sp>
      <p:pic>
        <p:nvPicPr>
          <p:cNvPr id="17" name="Imagen 16">
            <a:extLst>
              <a:ext uri="{FF2B5EF4-FFF2-40B4-BE49-F238E27FC236}">
                <a16:creationId xmlns="" xmlns:a16="http://schemas.microsoft.com/office/drawing/2014/main" id="{0019DBE0-E203-4AF2-B3C5-741EC50E18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9817" y="2494976"/>
            <a:ext cx="2143125" cy="2143125"/>
          </a:xfrm>
          <a:prstGeom prst="rect">
            <a:avLst/>
          </a:prstGeom>
        </p:spPr>
      </p:pic>
      <p:sp>
        <p:nvSpPr>
          <p:cNvPr id="18" name="CuadroTexto 17">
            <a:extLst>
              <a:ext uri="{FF2B5EF4-FFF2-40B4-BE49-F238E27FC236}">
                <a16:creationId xmlns="" xmlns:a16="http://schemas.microsoft.com/office/drawing/2014/main" id="{759FDE08-D238-49B1-BB5A-E6C5C343EE5A}"/>
              </a:ext>
            </a:extLst>
          </p:cNvPr>
          <p:cNvSpPr txBox="1"/>
          <p:nvPr/>
        </p:nvSpPr>
        <p:spPr>
          <a:xfrm>
            <a:off x="851764" y="4917159"/>
            <a:ext cx="34323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b="1" dirty="0"/>
              <a:t>**Los pagos se </a:t>
            </a:r>
            <a:r>
              <a:rPr lang="es-CL" b="1" dirty="0" smtClean="0"/>
              <a:t>realizarán </a:t>
            </a:r>
            <a:r>
              <a:rPr lang="es-CL" b="1" dirty="0"/>
              <a:t>vía</a:t>
            </a:r>
          </a:p>
          <a:p>
            <a:pPr algn="ctr"/>
            <a:r>
              <a:rPr lang="es-CL" b="1" dirty="0"/>
              <a:t>transferencia electrónica 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="" xmlns:a16="http://schemas.microsoft.com/office/drawing/2014/main" id="{B8EDB121-B333-4298-ABD6-598E34EA1C8A}"/>
              </a:ext>
            </a:extLst>
          </p:cNvPr>
          <p:cNvSpPr txBox="1"/>
          <p:nvPr/>
        </p:nvSpPr>
        <p:spPr>
          <a:xfrm>
            <a:off x="4877410" y="3855154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>
                <a:solidFill>
                  <a:srgbClr val="2597FF"/>
                </a:solidFill>
              </a:rPr>
              <a:t>$90.000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="" xmlns:a16="http://schemas.microsoft.com/office/drawing/2014/main" id="{A8973328-BF6E-433D-9634-442942522F03}"/>
              </a:ext>
            </a:extLst>
          </p:cNvPr>
          <p:cNvSpPr txBox="1"/>
          <p:nvPr/>
        </p:nvSpPr>
        <p:spPr>
          <a:xfrm>
            <a:off x="6052579" y="3858164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>
                <a:solidFill>
                  <a:srgbClr val="2597FF"/>
                </a:solidFill>
              </a:rPr>
              <a:t>$90.000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="" xmlns:a16="http://schemas.microsoft.com/office/drawing/2014/main" id="{A2F25975-A02B-46D5-B5BB-2A79E18700B3}"/>
              </a:ext>
            </a:extLst>
          </p:cNvPr>
          <p:cNvSpPr txBox="1"/>
          <p:nvPr/>
        </p:nvSpPr>
        <p:spPr>
          <a:xfrm>
            <a:off x="7430330" y="2999867"/>
            <a:ext cx="127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>
                <a:solidFill>
                  <a:srgbClr val="2597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$160.000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="" xmlns:a16="http://schemas.microsoft.com/office/drawing/2014/main" id="{5B443E58-D51F-4F52-ACBE-4EBA560E5BA7}"/>
              </a:ext>
            </a:extLst>
          </p:cNvPr>
          <p:cNvSpPr txBox="1"/>
          <p:nvPr/>
        </p:nvSpPr>
        <p:spPr>
          <a:xfrm>
            <a:off x="3734744" y="2999867"/>
            <a:ext cx="1199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Opción 1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="" xmlns:a16="http://schemas.microsoft.com/office/drawing/2014/main" id="{3060FD79-DB67-4F22-B7A3-F502642894A0}"/>
              </a:ext>
            </a:extLst>
          </p:cNvPr>
          <p:cNvSpPr txBox="1"/>
          <p:nvPr/>
        </p:nvSpPr>
        <p:spPr>
          <a:xfrm>
            <a:off x="3751789" y="3814287"/>
            <a:ext cx="1199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Opción 2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="" xmlns:a16="http://schemas.microsoft.com/office/drawing/2014/main" id="{9191D02F-89D3-460A-952D-820FF7DC1574}"/>
              </a:ext>
            </a:extLst>
          </p:cNvPr>
          <p:cNvSpPr txBox="1"/>
          <p:nvPr/>
        </p:nvSpPr>
        <p:spPr>
          <a:xfrm>
            <a:off x="4923882" y="4790349"/>
            <a:ext cx="115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JULIO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="" xmlns:a16="http://schemas.microsoft.com/office/drawing/2014/main" id="{A0B16D13-0036-47D4-A44D-16A250EB1CE9}"/>
              </a:ext>
            </a:extLst>
          </p:cNvPr>
          <p:cNvSpPr txBox="1"/>
          <p:nvPr/>
        </p:nvSpPr>
        <p:spPr>
          <a:xfrm>
            <a:off x="6003032" y="4787339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AGOSTO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="" xmlns:a16="http://schemas.microsoft.com/office/drawing/2014/main" id="{48DE810A-87BB-4586-8C9B-BD1DE0F259A3}"/>
              </a:ext>
            </a:extLst>
          </p:cNvPr>
          <p:cNvSpPr txBox="1"/>
          <p:nvPr/>
        </p:nvSpPr>
        <p:spPr>
          <a:xfrm>
            <a:off x="6195604" y="2985295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>
                <a:solidFill>
                  <a:srgbClr val="2597FF"/>
                </a:solidFill>
              </a:rPr>
              <a:t>--------</a:t>
            </a:r>
          </a:p>
        </p:txBody>
      </p:sp>
    </p:spTree>
    <p:extLst>
      <p:ext uri="{BB962C8B-B14F-4D97-AF65-F5344CB8AC3E}">
        <p14:creationId xmlns:p14="http://schemas.microsoft.com/office/powerpoint/2010/main" xmlns="" val="214871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3B86ED02-E3BE-4154-8192-C22A56DC3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60" y="1749245"/>
            <a:ext cx="8229600" cy="4525963"/>
          </a:xfrm>
        </p:spPr>
        <p:txBody>
          <a:bodyPr>
            <a:normAutofit/>
          </a:bodyPr>
          <a:lstStyle/>
          <a:p>
            <a:r>
              <a:rPr lang="es-CL" sz="2000" dirty="0"/>
              <a:t>Mas información al correo:</a:t>
            </a:r>
          </a:p>
          <a:p>
            <a:endParaRPr lang="es-CL" sz="2000" dirty="0"/>
          </a:p>
          <a:p>
            <a:endParaRPr lang="es-CL" sz="2000" dirty="0"/>
          </a:p>
          <a:p>
            <a:pPr marL="109728" indent="0">
              <a:buNone/>
            </a:pPr>
            <a:r>
              <a:rPr lang="es-CL" sz="2000" dirty="0"/>
              <a:t>                        Profesor.lmeza@Hotmail.com</a:t>
            </a:r>
          </a:p>
          <a:p>
            <a:endParaRPr lang="es-CL" sz="2000" dirty="0"/>
          </a:p>
          <a:p>
            <a:endParaRPr lang="es-CL" sz="2000" dirty="0"/>
          </a:p>
        </p:txBody>
      </p:sp>
      <p:pic>
        <p:nvPicPr>
          <p:cNvPr id="27" name="Picture 2" descr="C:\Users\sergio\Downloads\100 años con oso (3).JPG">
            <a:extLst>
              <a:ext uri="{FF2B5EF4-FFF2-40B4-BE49-F238E27FC236}">
                <a16:creationId xmlns="" xmlns:a16="http://schemas.microsoft.com/office/drawing/2014/main" id="{079076D5-2FAD-48A5-ABF3-2E44D1EA7F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31510" y="165316"/>
            <a:ext cx="871583" cy="581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Contacto: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xmlns="" val="166042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3B86ED02-E3BE-4154-8192-C22A56DC3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000" dirty="0">
                <a:solidFill>
                  <a:srgbClr val="FF0000"/>
                </a:solidFill>
              </a:rPr>
              <a:t>British High </a:t>
            </a:r>
            <a:r>
              <a:rPr lang="es-CL" sz="2000" dirty="0" err="1">
                <a:solidFill>
                  <a:srgbClr val="FF0000"/>
                </a:solidFill>
              </a:rPr>
              <a:t>School</a:t>
            </a:r>
            <a:r>
              <a:rPr lang="es-CL" sz="2000" dirty="0">
                <a:solidFill>
                  <a:srgbClr val="FF0000"/>
                </a:solidFill>
              </a:rPr>
              <a:t> </a:t>
            </a:r>
            <a:r>
              <a:rPr lang="es-CL" sz="2000" dirty="0"/>
              <a:t>celebra sus </a:t>
            </a:r>
            <a:r>
              <a:rPr lang="es-CL" sz="2000" dirty="0">
                <a:solidFill>
                  <a:srgbClr val="FF0000"/>
                </a:solidFill>
              </a:rPr>
              <a:t>100 años</a:t>
            </a:r>
            <a:r>
              <a:rPr lang="es-CL" sz="2000" dirty="0"/>
              <a:t>, y en conmemoración de estos, se </a:t>
            </a:r>
            <a:r>
              <a:rPr lang="es-CL" sz="2000" dirty="0" smtClean="0"/>
              <a:t>disputará </a:t>
            </a:r>
            <a:r>
              <a:rPr lang="es-CL" sz="2000" dirty="0"/>
              <a:t>una Copa en un </a:t>
            </a:r>
            <a:r>
              <a:rPr lang="es-CL" sz="2000" dirty="0">
                <a:solidFill>
                  <a:srgbClr val="FF0000"/>
                </a:solidFill>
              </a:rPr>
              <a:t>Torneo de Futbol 5</a:t>
            </a:r>
            <a:r>
              <a:rPr lang="es-CL" sz="2000" dirty="0"/>
              <a:t>, este tiene como propósito fundamental la agrupación y participación de grupos de ex-alumnos, apoderados, profesores, y todo equipo que este ligado a la Comunidad British, unidos en torno a una </a:t>
            </a:r>
            <a:r>
              <a:rPr lang="es-CL" sz="2000" dirty="0" smtClean="0"/>
              <a:t>práctica </a:t>
            </a:r>
            <a:r>
              <a:rPr lang="es-CL" sz="2000" dirty="0"/>
              <a:t>deportiva sana, disfrutando del futbolito y el buen ambiente que fecha a fecha se genera. Solo queremos pasarlo bien y alimentar la </a:t>
            </a:r>
            <a:r>
              <a:rPr lang="es-CL" sz="2000" dirty="0">
                <a:solidFill>
                  <a:srgbClr val="FF0000"/>
                </a:solidFill>
              </a:rPr>
              <a:t>Comunidad British</a:t>
            </a:r>
            <a:r>
              <a:rPr lang="es-CL" sz="2000" dirty="0"/>
              <a:t>.</a:t>
            </a:r>
          </a:p>
          <a:p>
            <a:pPr marL="109728" indent="0">
              <a:buNone/>
            </a:pPr>
            <a:endParaRPr lang="es-CL" sz="2000" dirty="0"/>
          </a:p>
          <a:p>
            <a:r>
              <a:rPr lang="es-CL" sz="2000" dirty="0"/>
              <a:t>Si vienes a ganar a toda costa y olvidar que el </a:t>
            </a:r>
            <a:r>
              <a:rPr lang="es-CL" sz="2000" dirty="0" smtClean="0"/>
              <a:t>fútbol </a:t>
            </a:r>
            <a:r>
              <a:rPr lang="es-CL" sz="2000" dirty="0"/>
              <a:t>es un juego para divertirse, te equivocaste de liga, aquí venimos a generar comunidad. </a:t>
            </a:r>
          </a:p>
        </p:txBody>
      </p:sp>
      <p:sp>
        <p:nvSpPr>
          <p:cNvPr id="3" name="Título 2">
            <a:extLst>
              <a:ext uri="{FF2B5EF4-FFF2-40B4-BE49-F238E27FC236}">
                <a16:creationId xmlns="" xmlns:a16="http://schemas.microsoft.com/office/drawing/2014/main" id="{A08A1BDA-6FCE-482E-B9A4-C3882EAEA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000" dirty="0"/>
              <a:t>DESCRIPCIÓN</a:t>
            </a:r>
          </a:p>
        </p:txBody>
      </p:sp>
      <p:pic>
        <p:nvPicPr>
          <p:cNvPr id="4" name="Picture 2" descr="C:\Users\sergio\Downloads\100 años con oso (3).JPG">
            <a:extLst>
              <a:ext uri="{FF2B5EF4-FFF2-40B4-BE49-F238E27FC236}">
                <a16:creationId xmlns="" xmlns:a16="http://schemas.microsoft.com/office/drawing/2014/main" id="{8880F34F-959F-4284-8494-4D8D1B996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31510" y="165316"/>
            <a:ext cx="871583" cy="581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3472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3B86ED02-E3BE-4154-8192-C22A56DC3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1600" dirty="0"/>
              <a:t>Dependencias del British High </a:t>
            </a:r>
            <a:r>
              <a:rPr lang="es-CL" sz="1600" dirty="0" err="1"/>
              <a:t>School</a:t>
            </a:r>
            <a:r>
              <a:rPr lang="es-CL" sz="1600" dirty="0"/>
              <a:t>, cancha de pasto sintético.</a:t>
            </a:r>
          </a:p>
        </p:txBody>
      </p:sp>
      <p:sp>
        <p:nvSpPr>
          <p:cNvPr id="3" name="Título 2">
            <a:extLst>
              <a:ext uri="{FF2B5EF4-FFF2-40B4-BE49-F238E27FC236}">
                <a16:creationId xmlns="" xmlns:a16="http://schemas.microsoft.com/office/drawing/2014/main" id="{A08A1BDA-6FCE-482E-B9A4-C3882EAEA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000" dirty="0"/>
              <a:t>LUGAR</a:t>
            </a:r>
          </a:p>
        </p:txBody>
      </p:sp>
      <p:pic>
        <p:nvPicPr>
          <p:cNvPr id="4" name="Picture 2" descr="C:\Users\sergio\Downloads\100 años con oso (3).JPG">
            <a:extLst>
              <a:ext uri="{FF2B5EF4-FFF2-40B4-BE49-F238E27FC236}">
                <a16:creationId xmlns="" xmlns:a16="http://schemas.microsoft.com/office/drawing/2014/main" id="{8880F34F-959F-4284-8494-4D8D1B996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31510" y="165316"/>
            <a:ext cx="871583" cy="581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8EBD953-54C2-45D2-ACC3-493F5BEC4C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845" y="2360065"/>
            <a:ext cx="1885950" cy="2428875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="" xmlns:a16="http://schemas.microsoft.com/office/drawing/2014/main" id="{38D83C99-6EC4-45A4-8BEA-AF43A233B7CA}"/>
              </a:ext>
            </a:extLst>
          </p:cNvPr>
          <p:cNvSpPr/>
          <p:nvPr/>
        </p:nvSpPr>
        <p:spPr>
          <a:xfrm>
            <a:off x="2388440" y="2859613"/>
            <a:ext cx="5237660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LAS CONDES</a:t>
            </a:r>
          </a:p>
          <a:p>
            <a:pPr algn="ctr"/>
            <a:r>
              <a:rPr lang="es-E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Los Gladiolos #10.031</a:t>
            </a:r>
          </a:p>
          <a:p>
            <a:pPr algn="ctr"/>
            <a:r>
              <a:rPr lang="es-ES" sz="32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BRITISH HIGH SCHOOL</a:t>
            </a:r>
            <a:endParaRPr lang="es-ES" sz="3200" b="1" cap="none" spc="0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454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="" xmlns:a16="http://schemas.microsoft.com/office/drawing/2014/main" id="{A08A1BDA-6FCE-482E-B9A4-C3882EAEA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000" dirty="0"/>
              <a:t>FECHAS Y HORARIOS</a:t>
            </a:r>
          </a:p>
        </p:txBody>
      </p:sp>
      <p:pic>
        <p:nvPicPr>
          <p:cNvPr id="4" name="Picture 2" descr="C:\Users\sergio\Downloads\100 años con oso (3).JPG">
            <a:extLst>
              <a:ext uri="{FF2B5EF4-FFF2-40B4-BE49-F238E27FC236}">
                <a16:creationId xmlns="" xmlns:a16="http://schemas.microsoft.com/office/drawing/2014/main" id="{8880F34F-959F-4284-8494-4D8D1B996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31510" y="165316"/>
            <a:ext cx="871583" cy="581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="" xmlns:a16="http://schemas.microsoft.com/office/drawing/2014/main" id="{8596ACD5-0C07-4E83-BA9C-B8E911208CC1}"/>
              </a:ext>
            </a:extLst>
          </p:cNvPr>
          <p:cNvSpPr txBox="1"/>
          <p:nvPr/>
        </p:nvSpPr>
        <p:spPr>
          <a:xfrm>
            <a:off x="2555395" y="2355332"/>
            <a:ext cx="1797287" cy="615553"/>
          </a:xfrm>
          <a:prstGeom prst="rect">
            <a:avLst/>
          </a:prstGeom>
          <a:solidFill>
            <a:srgbClr val="2597FF"/>
          </a:solidFill>
          <a:ln>
            <a:solidFill>
              <a:srgbClr val="00206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s-CL" sz="1600" b="1" dirty="0">
                <a:solidFill>
                  <a:schemeClr val="bg1"/>
                </a:solidFill>
              </a:rPr>
              <a:t>INICIO</a:t>
            </a:r>
          </a:p>
          <a:p>
            <a:pPr algn="ctr"/>
            <a:r>
              <a:rPr lang="es-CL" b="1" dirty="0">
                <a:solidFill>
                  <a:schemeClr val="bg1"/>
                </a:solidFill>
              </a:rPr>
              <a:t>AGOSTO 2018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F449D568-3E34-475B-9CE8-1821A6BCB3F0}"/>
              </a:ext>
            </a:extLst>
          </p:cNvPr>
          <p:cNvSpPr txBox="1"/>
          <p:nvPr/>
        </p:nvSpPr>
        <p:spPr>
          <a:xfrm>
            <a:off x="4572000" y="2355332"/>
            <a:ext cx="2159566" cy="615553"/>
          </a:xfrm>
          <a:prstGeom prst="rect">
            <a:avLst/>
          </a:prstGeom>
          <a:solidFill>
            <a:srgbClr val="2597FF"/>
          </a:solidFill>
          <a:ln>
            <a:solidFill>
              <a:srgbClr val="00206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s-CL" sz="1600" b="1" dirty="0" smtClean="0">
                <a:solidFill>
                  <a:schemeClr val="bg1"/>
                </a:solidFill>
              </a:rPr>
              <a:t>TÉRMINO</a:t>
            </a:r>
            <a:endParaRPr lang="es-CL" sz="1600" b="1" dirty="0">
              <a:solidFill>
                <a:schemeClr val="bg1"/>
              </a:solidFill>
            </a:endParaRPr>
          </a:p>
          <a:p>
            <a:pPr algn="ctr"/>
            <a:r>
              <a:rPr lang="es-CL" b="1" dirty="0">
                <a:solidFill>
                  <a:schemeClr val="bg1"/>
                </a:solidFill>
              </a:rPr>
              <a:t>SEPTIEMBRE 2018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="" xmlns:a16="http://schemas.microsoft.com/office/drawing/2014/main" id="{76130774-F2BE-4D0F-9095-DE51658CFC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260" y="2970885"/>
            <a:ext cx="2143125" cy="2143125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6458C5B0-4FC3-4376-BAFE-5BD42F1986E0}"/>
              </a:ext>
            </a:extLst>
          </p:cNvPr>
          <p:cNvSpPr txBox="1"/>
          <p:nvPr/>
        </p:nvSpPr>
        <p:spPr>
          <a:xfrm>
            <a:off x="2855519" y="3200764"/>
            <a:ext cx="373531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MIÉRCOLES</a:t>
            </a:r>
          </a:p>
          <a:p>
            <a:pPr algn="ctr"/>
            <a:r>
              <a:rPr lang="es-CL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19:00  -  22:00</a:t>
            </a: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="" xmlns:a16="http://schemas.microsoft.com/office/drawing/2014/main" id="{BC1D7ECD-5C56-41B2-9BEF-76DD50039ABA}"/>
              </a:ext>
            </a:extLst>
          </p:cNvPr>
          <p:cNvSpPr/>
          <p:nvPr/>
        </p:nvSpPr>
        <p:spPr>
          <a:xfrm>
            <a:off x="4345695" y="4776053"/>
            <a:ext cx="3359510" cy="17230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cxnSp>
        <p:nvCxnSpPr>
          <p:cNvPr id="10" name="Conector recto 9">
            <a:extLst>
              <a:ext uri="{FF2B5EF4-FFF2-40B4-BE49-F238E27FC236}">
                <a16:creationId xmlns="" xmlns:a16="http://schemas.microsoft.com/office/drawing/2014/main" id="{D7464BE5-4921-4ACF-BBD2-63A88E7D74DB}"/>
              </a:ext>
            </a:extLst>
          </p:cNvPr>
          <p:cNvCxnSpPr>
            <a:cxnSpLocks/>
            <a:stCxn id="2" idx="0"/>
            <a:endCxn id="2" idx="2"/>
          </p:cNvCxnSpPr>
          <p:nvPr/>
        </p:nvCxnSpPr>
        <p:spPr>
          <a:xfrm>
            <a:off x="6025450" y="4776053"/>
            <a:ext cx="0" cy="172309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="" xmlns:a16="http://schemas.microsoft.com/office/drawing/2014/main" id="{FFF83D31-DE7E-49E7-9535-48D03EFDD678}"/>
              </a:ext>
            </a:extLst>
          </p:cNvPr>
          <p:cNvSpPr txBox="1"/>
          <p:nvPr/>
        </p:nvSpPr>
        <p:spPr>
          <a:xfrm>
            <a:off x="4562322" y="4331892"/>
            <a:ext cx="1181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PARTIDO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="" xmlns:a16="http://schemas.microsoft.com/office/drawing/2014/main" id="{679F981D-0F81-4CC2-ABCE-7B66DDA2402C}"/>
              </a:ext>
            </a:extLst>
          </p:cNvPr>
          <p:cNvSpPr txBox="1"/>
          <p:nvPr/>
        </p:nvSpPr>
        <p:spPr>
          <a:xfrm>
            <a:off x="6314237" y="4325984"/>
            <a:ext cx="1229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HORARIO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="" xmlns:a16="http://schemas.microsoft.com/office/drawing/2014/main" id="{60AC7F24-2C0A-4BEC-8D63-3B075D83AD2F}"/>
              </a:ext>
            </a:extLst>
          </p:cNvPr>
          <p:cNvSpPr txBox="1"/>
          <p:nvPr/>
        </p:nvSpPr>
        <p:spPr>
          <a:xfrm>
            <a:off x="5084124" y="4872057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="" xmlns:a16="http://schemas.microsoft.com/office/drawing/2014/main" id="{B97FF26D-FF65-430F-AD09-7D42FCD1F6F2}"/>
              </a:ext>
            </a:extLst>
          </p:cNvPr>
          <p:cNvSpPr txBox="1"/>
          <p:nvPr/>
        </p:nvSpPr>
        <p:spPr>
          <a:xfrm>
            <a:off x="5093464" y="5288664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="" xmlns:a16="http://schemas.microsoft.com/office/drawing/2014/main" id="{8C3B407A-6D1C-457C-810B-AD69A024A0E9}"/>
              </a:ext>
            </a:extLst>
          </p:cNvPr>
          <p:cNvSpPr txBox="1"/>
          <p:nvPr/>
        </p:nvSpPr>
        <p:spPr>
          <a:xfrm>
            <a:off x="5088794" y="5659547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="" xmlns:a16="http://schemas.microsoft.com/office/drawing/2014/main" id="{FE537C8B-A21B-45A9-9969-306A85F89552}"/>
              </a:ext>
            </a:extLst>
          </p:cNvPr>
          <p:cNvSpPr txBox="1"/>
          <p:nvPr/>
        </p:nvSpPr>
        <p:spPr>
          <a:xfrm>
            <a:off x="5084124" y="6020954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="" xmlns:a16="http://schemas.microsoft.com/office/drawing/2014/main" id="{F2D35D57-CE85-4FA1-9E06-548DAE30F557}"/>
              </a:ext>
            </a:extLst>
          </p:cNvPr>
          <p:cNvSpPr txBox="1"/>
          <p:nvPr/>
        </p:nvSpPr>
        <p:spPr>
          <a:xfrm>
            <a:off x="6601076" y="4872641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19:00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="" xmlns:a16="http://schemas.microsoft.com/office/drawing/2014/main" id="{21B60917-03CF-4906-B60A-F95315D73E8B}"/>
              </a:ext>
            </a:extLst>
          </p:cNvPr>
          <p:cNvSpPr txBox="1"/>
          <p:nvPr/>
        </p:nvSpPr>
        <p:spPr>
          <a:xfrm>
            <a:off x="6601075" y="5268270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19:45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="" xmlns:a16="http://schemas.microsoft.com/office/drawing/2014/main" id="{DABDE888-B7CB-413A-890E-B09D39048340}"/>
              </a:ext>
            </a:extLst>
          </p:cNvPr>
          <p:cNvSpPr txBox="1"/>
          <p:nvPr/>
        </p:nvSpPr>
        <p:spPr>
          <a:xfrm>
            <a:off x="6590837" y="5669943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20:30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="" xmlns:a16="http://schemas.microsoft.com/office/drawing/2014/main" id="{D746523F-0484-4D32-AF18-49E45C5FBDA6}"/>
              </a:ext>
            </a:extLst>
          </p:cNvPr>
          <p:cNvSpPr txBox="1"/>
          <p:nvPr/>
        </p:nvSpPr>
        <p:spPr>
          <a:xfrm>
            <a:off x="6594171" y="5994986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21:15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="" xmlns:a16="http://schemas.microsoft.com/office/drawing/2014/main" id="{E8919B05-5577-4A78-AA8B-6BC4501634AC}"/>
              </a:ext>
            </a:extLst>
          </p:cNvPr>
          <p:cNvSpPr txBox="1"/>
          <p:nvPr/>
        </p:nvSpPr>
        <p:spPr>
          <a:xfrm>
            <a:off x="2821167" y="1148888"/>
            <a:ext cx="3658373" cy="584775"/>
          </a:xfrm>
          <a:prstGeom prst="rect">
            <a:avLst/>
          </a:prstGeom>
          <a:solidFill>
            <a:srgbClr val="FF0000"/>
          </a:solidFill>
          <a:ln>
            <a:solidFill>
              <a:srgbClr val="00206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s-CL" sz="1600" b="1" dirty="0" smtClean="0">
                <a:solidFill>
                  <a:schemeClr val="bg1"/>
                </a:solidFill>
              </a:rPr>
              <a:t>REUNIÓN </a:t>
            </a:r>
            <a:r>
              <a:rPr lang="es-CL" sz="1600" b="1" dirty="0">
                <a:solidFill>
                  <a:schemeClr val="bg1"/>
                </a:solidFill>
              </a:rPr>
              <a:t>CAPITANES</a:t>
            </a:r>
          </a:p>
          <a:p>
            <a:pPr algn="ctr"/>
            <a:r>
              <a:rPr lang="es-CL" sz="1600" b="1" dirty="0" smtClean="0">
                <a:solidFill>
                  <a:schemeClr val="bg1"/>
                </a:solidFill>
              </a:rPr>
              <a:t>MIÉRCOLES </a:t>
            </a:r>
            <a:r>
              <a:rPr lang="es-CL" sz="1600" b="1" dirty="0">
                <a:solidFill>
                  <a:schemeClr val="bg1"/>
                </a:solidFill>
              </a:rPr>
              <a:t>25 DE JULIO 19:00 HRS</a:t>
            </a:r>
          </a:p>
        </p:txBody>
      </p:sp>
    </p:spTree>
    <p:extLst>
      <p:ext uri="{BB962C8B-B14F-4D97-AF65-F5344CB8AC3E}">
        <p14:creationId xmlns:p14="http://schemas.microsoft.com/office/powerpoint/2010/main" xmlns="" val="63683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="" xmlns:a16="http://schemas.microsoft.com/office/drawing/2014/main" id="{A08A1BDA-6FCE-482E-B9A4-C3882EAEA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000" dirty="0"/>
              <a:t>REQUISITOS Y CARACTERÍSTICAS</a:t>
            </a:r>
          </a:p>
        </p:txBody>
      </p:sp>
      <p:pic>
        <p:nvPicPr>
          <p:cNvPr id="4" name="Picture 2" descr="C:\Users\sergio\Downloads\100 años con oso (3).JPG">
            <a:extLst>
              <a:ext uri="{FF2B5EF4-FFF2-40B4-BE49-F238E27FC236}">
                <a16:creationId xmlns="" xmlns:a16="http://schemas.microsoft.com/office/drawing/2014/main" id="{8880F34F-959F-4284-8494-4D8D1B996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31510" y="165316"/>
            <a:ext cx="871583" cy="581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lipse 4">
            <a:extLst>
              <a:ext uri="{FF2B5EF4-FFF2-40B4-BE49-F238E27FC236}">
                <a16:creationId xmlns="" xmlns:a16="http://schemas.microsoft.com/office/drawing/2014/main" id="{F4C41DD4-98A9-4280-8B85-71481D7BEC4B}"/>
              </a:ext>
            </a:extLst>
          </p:cNvPr>
          <p:cNvSpPr/>
          <p:nvPr/>
        </p:nvSpPr>
        <p:spPr>
          <a:xfrm>
            <a:off x="493913" y="1901950"/>
            <a:ext cx="1221640" cy="12216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b="1" dirty="0"/>
              <a:t>+18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1FE44335-6274-46C3-9FDD-FD16D8B4FBD1}"/>
              </a:ext>
            </a:extLst>
          </p:cNvPr>
          <p:cNvSpPr txBox="1"/>
          <p:nvPr/>
        </p:nvSpPr>
        <p:spPr>
          <a:xfrm>
            <a:off x="1976015" y="2189604"/>
            <a:ext cx="14269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Ser mayor</a:t>
            </a:r>
          </a:p>
          <a:p>
            <a:r>
              <a:rPr lang="es-CL" dirty="0"/>
              <a:t>de 18 años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="" xmlns:a16="http://schemas.microsoft.com/office/drawing/2014/main" id="{24F54E1C-E6C0-4EAE-97E4-F2530C99F9AC}"/>
              </a:ext>
            </a:extLst>
          </p:cNvPr>
          <p:cNvCxnSpPr/>
          <p:nvPr/>
        </p:nvCxnSpPr>
        <p:spPr>
          <a:xfrm>
            <a:off x="4572000" y="2054655"/>
            <a:ext cx="0" cy="39703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="" xmlns:a16="http://schemas.microsoft.com/office/drawing/2014/main" id="{F4213134-2EE9-4A2B-833D-A133E8681461}"/>
              </a:ext>
            </a:extLst>
          </p:cNvPr>
          <p:cNvCxnSpPr/>
          <p:nvPr/>
        </p:nvCxnSpPr>
        <p:spPr>
          <a:xfrm>
            <a:off x="754375" y="3734410"/>
            <a:ext cx="73298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n 10">
            <a:extLst>
              <a:ext uri="{FF2B5EF4-FFF2-40B4-BE49-F238E27FC236}">
                <a16:creationId xmlns="" xmlns:a16="http://schemas.microsoft.com/office/drawing/2014/main" id="{D317F712-0151-432C-A027-A87A230435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741" y="4323358"/>
            <a:ext cx="1725809" cy="1221640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="" xmlns:a16="http://schemas.microsoft.com/office/drawing/2014/main" id="{E7CB45ED-C7C0-464C-832A-5540F69CDCFF}"/>
              </a:ext>
            </a:extLst>
          </p:cNvPr>
          <p:cNvSpPr txBox="1"/>
          <p:nvPr/>
        </p:nvSpPr>
        <p:spPr>
          <a:xfrm>
            <a:off x="1946622" y="3771121"/>
            <a:ext cx="280878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Cada equipo podrá</a:t>
            </a:r>
          </a:p>
          <a:p>
            <a:r>
              <a:rPr lang="es-CL" dirty="0"/>
              <a:t>Inscribir:</a:t>
            </a:r>
          </a:p>
          <a:p>
            <a:r>
              <a:rPr lang="es-CL" dirty="0"/>
              <a:t>Máximo: 8 jugadores</a:t>
            </a:r>
          </a:p>
          <a:p>
            <a:r>
              <a:rPr lang="es-CL" dirty="0"/>
              <a:t>Mínimo: 6 jugadores</a:t>
            </a:r>
          </a:p>
          <a:p>
            <a:r>
              <a:rPr lang="es-CL" dirty="0">
                <a:solidFill>
                  <a:srgbClr val="FF0000"/>
                </a:solidFill>
              </a:rPr>
              <a:t>***En Cada equipo </a:t>
            </a:r>
          </a:p>
          <a:p>
            <a:r>
              <a:rPr lang="es-CL" dirty="0">
                <a:solidFill>
                  <a:srgbClr val="FF0000"/>
                </a:solidFill>
              </a:rPr>
              <a:t>debe haber un mínimo</a:t>
            </a:r>
          </a:p>
          <a:p>
            <a:r>
              <a:rPr lang="es-CL" dirty="0">
                <a:solidFill>
                  <a:srgbClr val="FF0000"/>
                </a:solidFill>
              </a:rPr>
              <a:t>de 5 jugadores ligados</a:t>
            </a:r>
          </a:p>
          <a:p>
            <a:r>
              <a:rPr lang="es-CL" dirty="0">
                <a:solidFill>
                  <a:srgbClr val="FF0000"/>
                </a:solidFill>
              </a:rPr>
              <a:t>al BHS (apoderados-</a:t>
            </a:r>
          </a:p>
          <a:p>
            <a:r>
              <a:rPr lang="es-CL" dirty="0">
                <a:solidFill>
                  <a:srgbClr val="FF0000"/>
                </a:solidFill>
              </a:rPr>
              <a:t>profesores-exalumnos)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="" xmlns:a16="http://schemas.microsoft.com/office/drawing/2014/main" id="{0136A3D9-A8BC-4F6B-BDF1-F49F05F14E2E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8527" y="2316112"/>
            <a:ext cx="677245" cy="677245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="" xmlns:a16="http://schemas.microsoft.com/office/drawing/2014/main" id="{5CDB7496-D97A-4E8B-A4A2-A4F7DBBA11EF}"/>
              </a:ext>
            </a:extLst>
          </p:cNvPr>
          <p:cNvSpPr txBox="1"/>
          <p:nvPr/>
        </p:nvSpPr>
        <p:spPr>
          <a:xfrm>
            <a:off x="5355772" y="1901950"/>
            <a:ext cx="393248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El capitán de cada equipo</a:t>
            </a:r>
          </a:p>
          <a:p>
            <a:r>
              <a:rPr lang="es-CL" dirty="0"/>
              <a:t>será el nexo entre equipo y </a:t>
            </a:r>
          </a:p>
          <a:p>
            <a:r>
              <a:rPr lang="es-CL" dirty="0"/>
              <a:t>organización, siendo el </a:t>
            </a:r>
          </a:p>
          <a:p>
            <a:r>
              <a:rPr lang="es-CL" dirty="0"/>
              <a:t>responsable del comportamiento</a:t>
            </a:r>
          </a:p>
          <a:p>
            <a:r>
              <a:rPr lang="es-CL" dirty="0"/>
              <a:t>de todos los jugadores del </a:t>
            </a:r>
          </a:p>
          <a:p>
            <a:r>
              <a:rPr lang="es-CL" dirty="0"/>
              <a:t>plantel. </a:t>
            </a:r>
          </a:p>
        </p:txBody>
      </p:sp>
      <p:pic>
        <p:nvPicPr>
          <p:cNvPr id="16" name="Imagen 15">
            <a:extLst>
              <a:ext uri="{FF2B5EF4-FFF2-40B4-BE49-F238E27FC236}">
                <a16:creationId xmlns="" xmlns:a16="http://schemas.microsoft.com/office/drawing/2014/main" id="{FEE72EC1-DB99-4E63-813B-EEA357044A0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01926" y="4345231"/>
            <a:ext cx="1152433" cy="1152433"/>
          </a:xfrm>
          <a:prstGeom prst="rect">
            <a:avLst/>
          </a:prstGeom>
        </p:spPr>
      </p:pic>
      <p:sp>
        <p:nvSpPr>
          <p:cNvPr id="17" name="CuadroTexto 16">
            <a:extLst>
              <a:ext uri="{FF2B5EF4-FFF2-40B4-BE49-F238E27FC236}">
                <a16:creationId xmlns="" xmlns:a16="http://schemas.microsoft.com/office/drawing/2014/main" id="{4EE152BF-DDBB-48B7-9FD9-6C7D2CBCA88E}"/>
              </a:ext>
            </a:extLst>
          </p:cNvPr>
          <p:cNvSpPr txBox="1"/>
          <p:nvPr/>
        </p:nvSpPr>
        <p:spPr>
          <a:xfrm>
            <a:off x="5802431" y="4053848"/>
            <a:ext cx="313579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Cada equipo recibirá </a:t>
            </a:r>
          </a:p>
          <a:p>
            <a:r>
              <a:rPr lang="es-CL" dirty="0"/>
              <a:t>un juego de 8 camisetas</a:t>
            </a:r>
          </a:p>
          <a:p>
            <a:r>
              <a:rPr lang="es-CL" dirty="0"/>
              <a:t>que </a:t>
            </a:r>
            <a:r>
              <a:rPr lang="es-CL" dirty="0" smtClean="0"/>
              <a:t>representará </a:t>
            </a:r>
            <a:r>
              <a:rPr lang="es-CL" dirty="0"/>
              <a:t>una de 8</a:t>
            </a:r>
          </a:p>
          <a:p>
            <a:r>
              <a:rPr lang="es-CL" dirty="0"/>
              <a:t>selecciones. La elección </a:t>
            </a:r>
          </a:p>
          <a:p>
            <a:r>
              <a:rPr lang="es-CL" dirty="0"/>
              <a:t>será posible a medida que</a:t>
            </a:r>
          </a:p>
          <a:p>
            <a:r>
              <a:rPr lang="es-CL" dirty="0"/>
              <a:t>el equipo se inscriba a la</a:t>
            </a:r>
          </a:p>
          <a:p>
            <a:r>
              <a:rPr lang="es-CL" dirty="0"/>
              <a:t>Copa.</a:t>
            </a:r>
          </a:p>
        </p:txBody>
      </p:sp>
    </p:spTree>
    <p:extLst>
      <p:ext uri="{BB962C8B-B14F-4D97-AF65-F5344CB8AC3E}">
        <p14:creationId xmlns:p14="http://schemas.microsoft.com/office/powerpoint/2010/main" xmlns="" val="2845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="" xmlns:a16="http://schemas.microsoft.com/office/drawing/2014/main" id="{A08A1BDA-6FCE-482E-B9A4-C3882EAEA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000" dirty="0"/>
              <a:t>PREMIOS</a:t>
            </a:r>
          </a:p>
        </p:txBody>
      </p:sp>
      <p:pic>
        <p:nvPicPr>
          <p:cNvPr id="4" name="Picture 2" descr="C:\Users\sergio\Downloads\100 años con oso (3).JPG">
            <a:extLst>
              <a:ext uri="{FF2B5EF4-FFF2-40B4-BE49-F238E27FC236}">
                <a16:creationId xmlns="" xmlns:a16="http://schemas.microsoft.com/office/drawing/2014/main" id="{8880F34F-959F-4284-8494-4D8D1B996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31510" y="165316"/>
            <a:ext cx="871583" cy="581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="" xmlns:a16="http://schemas.microsoft.com/office/drawing/2014/main" id="{35BC71C0-E798-4C62-A8B0-8625BC4904BC}"/>
              </a:ext>
            </a:extLst>
          </p:cNvPr>
          <p:cNvSpPr txBox="1"/>
          <p:nvPr/>
        </p:nvSpPr>
        <p:spPr>
          <a:xfrm>
            <a:off x="3787971" y="3157644"/>
            <a:ext cx="15680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000" b="1" i="1" dirty="0">
                <a:solidFill>
                  <a:srgbClr val="2597FF"/>
                </a:solidFill>
              </a:rPr>
              <a:t>1ER LUGAR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="" xmlns:a16="http://schemas.microsoft.com/office/drawing/2014/main" id="{B254B616-BBE8-4BD3-8220-766E1C7D7A63}"/>
              </a:ext>
            </a:extLst>
          </p:cNvPr>
          <p:cNvSpPr txBox="1"/>
          <p:nvPr/>
        </p:nvSpPr>
        <p:spPr>
          <a:xfrm>
            <a:off x="1387125" y="3962816"/>
            <a:ext cx="16578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000" b="1" i="1" dirty="0">
                <a:solidFill>
                  <a:srgbClr val="2597FF"/>
                </a:solidFill>
              </a:rPr>
              <a:t>2DO LUGAR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="" xmlns:a16="http://schemas.microsoft.com/office/drawing/2014/main" id="{C330870E-779E-43D3-B705-012FEDBCCA0A}"/>
              </a:ext>
            </a:extLst>
          </p:cNvPr>
          <p:cNvSpPr txBox="1"/>
          <p:nvPr/>
        </p:nvSpPr>
        <p:spPr>
          <a:xfrm>
            <a:off x="6350733" y="4491120"/>
            <a:ext cx="15680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000" b="1" i="1" dirty="0">
                <a:solidFill>
                  <a:srgbClr val="2597FF"/>
                </a:solidFill>
              </a:rPr>
              <a:t>3ER LUGAR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="" xmlns:a16="http://schemas.microsoft.com/office/drawing/2014/main" id="{BC35094C-87FE-43E5-84F0-73FB932E2C0F}"/>
              </a:ext>
            </a:extLst>
          </p:cNvPr>
          <p:cNvSpPr txBox="1"/>
          <p:nvPr/>
        </p:nvSpPr>
        <p:spPr>
          <a:xfrm>
            <a:off x="3925043" y="3885658"/>
            <a:ext cx="13292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/>
              <a:t>COPA</a:t>
            </a:r>
          </a:p>
          <a:p>
            <a:pPr algn="ctr"/>
            <a:r>
              <a:rPr lang="es-CL" dirty="0"/>
              <a:t>100 AÑOS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="" xmlns:a16="http://schemas.microsoft.com/office/drawing/2014/main" id="{66A48C8E-473B-43C8-828F-E8CA1C7031CE}"/>
              </a:ext>
            </a:extLst>
          </p:cNvPr>
          <p:cNvSpPr txBox="1"/>
          <p:nvPr/>
        </p:nvSpPr>
        <p:spPr>
          <a:xfrm>
            <a:off x="1214801" y="4691175"/>
            <a:ext cx="18565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/>
              <a:t>MEDALLAS</a:t>
            </a:r>
          </a:p>
          <a:p>
            <a:pPr algn="ctr"/>
            <a:r>
              <a:rPr lang="es-CL" dirty="0"/>
              <a:t>SUB-CAMPEÓN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="" xmlns:a16="http://schemas.microsoft.com/office/drawing/2014/main" id="{D4F856B2-2E33-49FD-A153-7E97D32A8212}"/>
              </a:ext>
            </a:extLst>
          </p:cNvPr>
          <p:cNvSpPr txBox="1"/>
          <p:nvPr/>
        </p:nvSpPr>
        <p:spPr>
          <a:xfrm>
            <a:off x="6350733" y="5173958"/>
            <a:ext cx="143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/>
              <a:t>MEDALLAS</a:t>
            </a:r>
          </a:p>
          <a:p>
            <a:pPr algn="ctr"/>
            <a:r>
              <a:rPr lang="es-CL" dirty="0"/>
              <a:t>3ER LUGAR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="" xmlns:a16="http://schemas.microsoft.com/office/drawing/2014/main" id="{428BA797-2A26-448C-9F14-1B55034D0382}"/>
              </a:ext>
            </a:extLst>
          </p:cNvPr>
          <p:cNvSpPr txBox="1"/>
          <p:nvPr/>
        </p:nvSpPr>
        <p:spPr>
          <a:xfrm>
            <a:off x="3904203" y="4684694"/>
            <a:ext cx="1370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/>
              <a:t>MEDALLAS</a:t>
            </a:r>
          </a:p>
          <a:p>
            <a:pPr algn="ctr"/>
            <a:r>
              <a:rPr lang="es-CL" dirty="0"/>
              <a:t>CAMPEÓN</a:t>
            </a:r>
          </a:p>
        </p:txBody>
      </p:sp>
      <p:pic>
        <p:nvPicPr>
          <p:cNvPr id="22" name="Imagen 21">
            <a:extLst>
              <a:ext uri="{FF2B5EF4-FFF2-40B4-BE49-F238E27FC236}">
                <a16:creationId xmlns="" xmlns:a16="http://schemas.microsoft.com/office/drawing/2014/main" id="{D67C8149-96A0-47B0-92C6-E554809CF4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16627" y="320547"/>
            <a:ext cx="2782423" cy="2782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4082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="" xmlns:a16="http://schemas.microsoft.com/office/drawing/2014/main" id="{A08A1BDA-6FCE-482E-B9A4-C3882EAEA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000" dirty="0"/>
              <a:t>SERVICIOS ESPECIALES</a:t>
            </a:r>
          </a:p>
        </p:txBody>
      </p:sp>
      <p:pic>
        <p:nvPicPr>
          <p:cNvPr id="4" name="Picture 2" descr="C:\Users\sergio\Downloads\100 años con oso (3).JPG">
            <a:extLst>
              <a:ext uri="{FF2B5EF4-FFF2-40B4-BE49-F238E27FC236}">
                <a16:creationId xmlns="" xmlns:a16="http://schemas.microsoft.com/office/drawing/2014/main" id="{8880F34F-959F-4284-8494-4D8D1B996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31510" y="165316"/>
            <a:ext cx="871583" cy="581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>
            <a:extLst>
              <a:ext uri="{FF2B5EF4-FFF2-40B4-BE49-F238E27FC236}">
                <a16:creationId xmlns="" xmlns:a16="http://schemas.microsoft.com/office/drawing/2014/main" id="{ABF01C11-856F-4172-B57A-850010B60A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75" y="1749245"/>
            <a:ext cx="1143000" cy="1143000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="" xmlns:a16="http://schemas.microsoft.com/office/drawing/2014/main" id="{68E52253-01CC-45AB-8C80-A9E37043150F}"/>
              </a:ext>
            </a:extLst>
          </p:cNvPr>
          <p:cNvSpPr txBox="1"/>
          <p:nvPr/>
        </p:nvSpPr>
        <p:spPr>
          <a:xfrm>
            <a:off x="2281425" y="2320745"/>
            <a:ext cx="2190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Primeros auxilios 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="" xmlns:a16="http://schemas.microsoft.com/office/drawing/2014/main" id="{0E18349F-E092-4B13-AD20-B8F24E0BDCAE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3972" y="3381031"/>
            <a:ext cx="2063805" cy="2063805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="" xmlns:a16="http://schemas.microsoft.com/office/drawing/2014/main" id="{F063B784-E904-4546-82D3-A919B965EC79}"/>
              </a:ext>
            </a:extLst>
          </p:cNvPr>
          <p:cNvSpPr txBox="1"/>
          <p:nvPr/>
        </p:nvSpPr>
        <p:spPr>
          <a:xfrm>
            <a:off x="2357777" y="4248008"/>
            <a:ext cx="22413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Hidratación todas </a:t>
            </a:r>
          </a:p>
          <a:p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fechas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="" xmlns:a16="http://schemas.microsoft.com/office/drawing/2014/main" id="{188EFDFF-C764-4D48-8DA8-917A2AFAB1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7410" y="2870062"/>
            <a:ext cx="1335319" cy="1335319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="" xmlns:a16="http://schemas.microsoft.com/office/drawing/2014/main" id="{3BC7C271-EFFC-4F59-812D-5EACFEEF32D3}"/>
              </a:ext>
            </a:extLst>
          </p:cNvPr>
          <p:cNvSpPr txBox="1"/>
          <p:nvPr/>
        </p:nvSpPr>
        <p:spPr>
          <a:xfrm>
            <a:off x="6608709" y="3214555"/>
            <a:ext cx="2416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Registro fotográfico</a:t>
            </a:r>
          </a:p>
        </p:txBody>
      </p:sp>
    </p:spTree>
    <p:extLst>
      <p:ext uri="{BB962C8B-B14F-4D97-AF65-F5344CB8AC3E}">
        <p14:creationId xmlns:p14="http://schemas.microsoft.com/office/powerpoint/2010/main" xmlns="" val="218368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="" xmlns:a16="http://schemas.microsoft.com/office/drawing/2014/main" id="{A08A1BDA-6FCE-482E-B9A4-C3882EAEA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000" dirty="0"/>
              <a:t>REGLAS IMPORTANTES</a:t>
            </a:r>
          </a:p>
        </p:txBody>
      </p:sp>
      <p:pic>
        <p:nvPicPr>
          <p:cNvPr id="4" name="Picture 2" descr="C:\Users\sergio\Downloads\100 años con oso (3).JPG">
            <a:extLst>
              <a:ext uri="{FF2B5EF4-FFF2-40B4-BE49-F238E27FC236}">
                <a16:creationId xmlns="" xmlns:a16="http://schemas.microsoft.com/office/drawing/2014/main" id="{8880F34F-959F-4284-8494-4D8D1B996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31510" y="165316"/>
            <a:ext cx="871583" cy="581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>
            <a:extLst>
              <a:ext uri="{FF2B5EF4-FFF2-40B4-BE49-F238E27FC236}">
                <a16:creationId xmlns="" xmlns:a16="http://schemas.microsoft.com/office/drawing/2014/main" id="{7E7F4D09-4223-40B5-8615-99A48E88CE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417638"/>
            <a:ext cx="1496340" cy="1585571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="" xmlns:a16="http://schemas.microsoft.com/office/drawing/2014/main" id="{97A95750-72BF-4E98-9D54-5EAEDDEBC33E}"/>
              </a:ext>
            </a:extLst>
          </p:cNvPr>
          <p:cNvSpPr txBox="1"/>
          <p:nvPr/>
        </p:nvSpPr>
        <p:spPr>
          <a:xfrm>
            <a:off x="2434130" y="1749245"/>
            <a:ext cx="25330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Todos los jugadores</a:t>
            </a:r>
          </a:p>
          <a:p>
            <a:r>
              <a:rPr lang="es-CL" dirty="0"/>
              <a:t>deben presentar su </a:t>
            </a:r>
          </a:p>
          <a:p>
            <a:r>
              <a:rPr lang="es-CL" dirty="0" smtClean="0"/>
              <a:t>C.I. </a:t>
            </a:r>
            <a:r>
              <a:rPr lang="es-CL" dirty="0"/>
              <a:t>antes del partido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="" xmlns:a16="http://schemas.microsoft.com/office/drawing/2014/main" id="{743DB062-283E-49ED-AC3E-19F8F2F02B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535" y="2904979"/>
            <a:ext cx="1319670" cy="1319670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="" xmlns:a16="http://schemas.microsoft.com/office/drawing/2014/main" id="{A1FFB364-45EA-46BD-ACE2-999913AC0556}"/>
              </a:ext>
            </a:extLst>
          </p:cNvPr>
          <p:cNvSpPr txBox="1"/>
          <p:nvPr/>
        </p:nvSpPr>
        <p:spPr>
          <a:xfrm>
            <a:off x="2434130" y="2966234"/>
            <a:ext cx="28953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Partidos de 2 tiempos </a:t>
            </a:r>
          </a:p>
          <a:p>
            <a:r>
              <a:rPr lang="es-CL" dirty="0"/>
              <a:t>de 15 minutos por lado.</a:t>
            </a:r>
          </a:p>
          <a:p>
            <a:r>
              <a:rPr lang="es-CL" dirty="0"/>
              <a:t>Se aplican las reglas</a:t>
            </a:r>
          </a:p>
          <a:p>
            <a:r>
              <a:rPr lang="es-CL" dirty="0"/>
              <a:t>del </a:t>
            </a:r>
            <a:r>
              <a:rPr lang="es-CL" dirty="0" smtClean="0"/>
              <a:t>fútbol</a:t>
            </a:r>
            <a:r>
              <a:rPr lang="es-CL" dirty="0"/>
              <a:t>, sin OFF-SIDE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="" xmlns:a16="http://schemas.microsoft.com/office/drawing/2014/main" id="{358E3E98-DC71-4AD7-B367-2A2CC94B54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4281656"/>
            <a:ext cx="1585571" cy="1585571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="" xmlns:a16="http://schemas.microsoft.com/office/drawing/2014/main" id="{3297D294-118D-4562-9D6A-29C06450EAF5}"/>
              </a:ext>
            </a:extLst>
          </p:cNvPr>
          <p:cNvSpPr txBox="1"/>
          <p:nvPr/>
        </p:nvSpPr>
        <p:spPr>
          <a:xfrm>
            <a:off x="2434130" y="4552556"/>
            <a:ext cx="49936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Cualquier acto de violencia (física o verbal)</a:t>
            </a:r>
          </a:p>
          <a:p>
            <a:r>
              <a:rPr lang="es-CL" dirty="0"/>
              <a:t>será sancionado con la eliminación </a:t>
            </a:r>
          </a:p>
          <a:p>
            <a:r>
              <a:rPr lang="es-CL" dirty="0"/>
              <a:t>del campeonato de quienes </a:t>
            </a:r>
          </a:p>
          <a:p>
            <a:r>
              <a:rPr lang="es-CL" dirty="0"/>
              <a:t>participen en dichos actos. </a:t>
            </a:r>
          </a:p>
        </p:txBody>
      </p:sp>
    </p:spTree>
    <p:extLst>
      <p:ext uri="{BB962C8B-B14F-4D97-AF65-F5344CB8AC3E}">
        <p14:creationId xmlns:p14="http://schemas.microsoft.com/office/powerpoint/2010/main" xmlns="" val="23409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contenido 8">
            <a:extLst>
              <a:ext uri="{FF2B5EF4-FFF2-40B4-BE49-F238E27FC236}">
                <a16:creationId xmlns="" xmlns:a16="http://schemas.microsoft.com/office/drawing/2014/main" id="{CDFE6A84-4008-4675-9236-8E46C4308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CL" dirty="0">
                <a:solidFill>
                  <a:srgbClr val="2597FF"/>
                </a:solidFill>
              </a:rPr>
              <a:t>8 EQUIPOS </a:t>
            </a:r>
            <a:r>
              <a:rPr lang="es-CL" dirty="0"/>
              <a:t>(cada equipo </a:t>
            </a:r>
            <a:r>
              <a:rPr lang="es-CL" dirty="0" smtClean="0"/>
              <a:t>jugará </a:t>
            </a:r>
            <a:r>
              <a:rPr lang="es-CL" dirty="0"/>
              <a:t>un total de 8 partidos)</a:t>
            </a:r>
          </a:p>
          <a:p>
            <a:pPr marL="109728" indent="0">
              <a:buNone/>
            </a:pPr>
            <a:endParaRPr lang="es-CL" dirty="0"/>
          </a:p>
          <a:p>
            <a:r>
              <a:rPr lang="es-CL" dirty="0">
                <a:solidFill>
                  <a:srgbClr val="2597FF"/>
                </a:solidFill>
              </a:rPr>
              <a:t>FASE 1:</a:t>
            </a:r>
            <a:r>
              <a:rPr lang="es-CL" dirty="0"/>
              <a:t> TODOS CONTRA TODOS</a:t>
            </a:r>
          </a:p>
          <a:p>
            <a:pPr marL="109728" indent="0">
              <a:buNone/>
            </a:pPr>
            <a:endParaRPr lang="es-CL" dirty="0"/>
          </a:p>
          <a:p>
            <a:r>
              <a:rPr lang="es-CL" dirty="0">
                <a:solidFill>
                  <a:srgbClr val="2597FF"/>
                </a:solidFill>
              </a:rPr>
              <a:t>FINALES:</a:t>
            </a:r>
            <a:r>
              <a:rPr lang="es-CL" dirty="0"/>
              <a:t> POR LUGAR DE CLASIFICACIÓN SE JUEGA UN ÚLTIMO ENCUENTRO.</a:t>
            </a:r>
          </a:p>
          <a:p>
            <a:endParaRPr lang="es-CL" dirty="0"/>
          </a:p>
          <a:p>
            <a:pPr lvl="1"/>
            <a:r>
              <a:rPr lang="es-CL" dirty="0"/>
              <a:t>*En caso de empate en puntaje, se </a:t>
            </a:r>
            <a:r>
              <a:rPr lang="es-CL" dirty="0" smtClean="0"/>
              <a:t>verá </a:t>
            </a:r>
            <a:r>
              <a:rPr lang="es-CL" dirty="0"/>
              <a:t>goles a favor. De mantenerse el empate se definirá respecto al partido entre ambos equipos. Si el resultado entre ellos fue empate, se hará por sorteo.</a:t>
            </a:r>
          </a:p>
          <a:p>
            <a:endParaRPr lang="es-CL" dirty="0"/>
          </a:p>
        </p:txBody>
      </p:sp>
      <p:sp>
        <p:nvSpPr>
          <p:cNvPr id="3" name="Título 2">
            <a:extLst>
              <a:ext uri="{FF2B5EF4-FFF2-40B4-BE49-F238E27FC236}">
                <a16:creationId xmlns="" xmlns:a16="http://schemas.microsoft.com/office/drawing/2014/main" id="{A08A1BDA-6FCE-482E-B9A4-C3882EAEA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000" dirty="0"/>
              <a:t>SISTEMA DE CAMPEONATO</a:t>
            </a:r>
          </a:p>
        </p:txBody>
      </p:sp>
      <p:pic>
        <p:nvPicPr>
          <p:cNvPr id="4" name="Picture 2" descr="C:\Users\sergio\Downloads\100 años con oso (3).JPG">
            <a:extLst>
              <a:ext uri="{FF2B5EF4-FFF2-40B4-BE49-F238E27FC236}">
                <a16:creationId xmlns="" xmlns:a16="http://schemas.microsoft.com/office/drawing/2014/main" id="{8880F34F-959F-4284-8494-4D8D1B996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31510" y="165316"/>
            <a:ext cx="871583" cy="581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7603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5083</TotalTime>
  <Words>477</Words>
  <Application>Microsoft Office PowerPoint</Application>
  <PresentationFormat>Presentación en pantalla (4:3)</PresentationFormat>
  <Paragraphs>115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Concurrencia</vt:lpstr>
      <vt:lpstr>   Anniversary 100th BRITISH HIGH SCHOOL  </vt:lpstr>
      <vt:lpstr>DESCRIPCIÓN</vt:lpstr>
      <vt:lpstr>LUGAR</vt:lpstr>
      <vt:lpstr>FECHAS Y HORARIOS</vt:lpstr>
      <vt:lpstr>REQUISITOS Y CARACTERÍSTICAS</vt:lpstr>
      <vt:lpstr>PREMIOS</vt:lpstr>
      <vt:lpstr>SERVICIOS ESPECIALES</vt:lpstr>
      <vt:lpstr>REGLAS IMPORTANTES</vt:lpstr>
      <vt:lpstr>SISTEMA DE CAMPEONATO</vt:lpstr>
      <vt:lpstr>PAGO INSCRIPCIÓN</vt:lpstr>
      <vt:lpstr>Contacto: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Roberto</cp:lastModifiedBy>
  <cp:revision>325</cp:revision>
  <cp:lastPrinted>2017-03-09T12:22:12Z</cp:lastPrinted>
  <dcterms:created xsi:type="dcterms:W3CDTF">2013-08-21T19:17:07Z</dcterms:created>
  <dcterms:modified xsi:type="dcterms:W3CDTF">2018-06-22T19:14:10Z</dcterms:modified>
</cp:coreProperties>
</file>